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256" r:id="rId2"/>
    <p:sldId id="312" r:id="rId3"/>
    <p:sldId id="273" r:id="rId4"/>
    <p:sldId id="317" r:id="rId5"/>
    <p:sldId id="270" r:id="rId6"/>
    <p:sldId id="310" r:id="rId7"/>
    <p:sldId id="311" r:id="rId8"/>
    <p:sldId id="380" r:id="rId9"/>
    <p:sldId id="309" r:id="rId10"/>
    <p:sldId id="372" r:id="rId11"/>
    <p:sldId id="379" r:id="rId12"/>
    <p:sldId id="293" r:id="rId13"/>
    <p:sldId id="321" r:id="rId14"/>
    <p:sldId id="320" r:id="rId15"/>
    <p:sldId id="316" r:id="rId16"/>
    <p:sldId id="314" r:id="rId17"/>
    <p:sldId id="315" r:id="rId18"/>
    <p:sldId id="302" r:id="rId19"/>
    <p:sldId id="296" r:id="rId20"/>
    <p:sldId id="295" r:id="rId21"/>
    <p:sldId id="367" r:id="rId22"/>
    <p:sldId id="322" r:id="rId23"/>
    <p:sldId id="323" r:id="rId24"/>
    <p:sldId id="276" r:id="rId25"/>
    <p:sldId id="324" r:id="rId26"/>
    <p:sldId id="325" r:id="rId27"/>
    <p:sldId id="326" r:id="rId28"/>
    <p:sldId id="258" r:id="rId29"/>
    <p:sldId id="304" r:id="rId30"/>
    <p:sldId id="327" r:id="rId31"/>
    <p:sldId id="328" r:id="rId32"/>
    <p:sldId id="278" r:id="rId33"/>
    <p:sldId id="279" r:id="rId34"/>
    <p:sldId id="329" r:id="rId35"/>
    <p:sldId id="330" r:id="rId36"/>
    <p:sldId id="260" r:id="rId37"/>
    <p:sldId id="261" r:id="rId38"/>
    <p:sldId id="262" r:id="rId39"/>
    <p:sldId id="280" r:id="rId40"/>
    <p:sldId id="331" r:id="rId41"/>
    <p:sldId id="332" r:id="rId42"/>
    <p:sldId id="333" r:id="rId43"/>
    <p:sldId id="266" r:id="rId44"/>
    <p:sldId id="334" r:id="rId45"/>
    <p:sldId id="274" r:id="rId46"/>
    <p:sldId id="281" r:id="rId47"/>
    <p:sldId id="335" r:id="rId48"/>
    <p:sldId id="358" r:id="rId49"/>
    <p:sldId id="282" r:id="rId50"/>
    <p:sldId id="336" r:id="rId51"/>
    <p:sldId id="338" r:id="rId52"/>
    <p:sldId id="339" r:id="rId53"/>
    <p:sldId id="284" r:id="rId54"/>
    <p:sldId id="341" r:id="rId55"/>
    <p:sldId id="337" r:id="rId56"/>
    <p:sldId id="370" r:id="rId57"/>
    <p:sldId id="342" r:id="rId58"/>
    <p:sldId id="343" r:id="rId59"/>
    <p:sldId id="344" r:id="rId60"/>
    <p:sldId id="345" r:id="rId61"/>
    <p:sldId id="346" r:id="rId62"/>
    <p:sldId id="347" r:id="rId63"/>
    <p:sldId id="305" r:id="rId64"/>
    <p:sldId id="291" r:id="rId65"/>
    <p:sldId id="368" r:id="rId66"/>
    <p:sldId id="369" r:id="rId67"/>
    <p:sldId id="306" r:id="rId68"/>
    <p:sldId id="267" r:id="rId69"/>
    <p:sldId id="292" r:id="rId70"/>
    <p:sldId id="360" r:id="rId71"/>
    <p:sldId id="361" r:id="rId72"/>
    <p:sldId id="362" r:id="rId73"/>
    <p:sldId id="363" r:id="rId74"/>
    <p:sldId id="364" r:id="rId75"/>
    <p:sldId id="357" r:id="rId76"/>
    <p:sldId id="307" r:id="rId77"/>
    <p:sldId id="308" r:id="rId78"/>
    <p:sldId id="287" r:id="rId79"/>
    <p:sldId id="288" r:id="rId80"/>
    <p:sldId id="371" r:id="rId81"/>
    <p:sldId id="373" r:id="rId82"/>
    <p:sldId id="289" r:id="rId83"/>
    <p:sldId id="374" r:id="rId84"/>
    <p:sldId id="378" r:id="rId85"/>
    <p:sldId id="381" r:id="rId86"/>
    <p:sldId id="356" r:id="rId87"/>
    <p:sldId id="376" r:id="rId88"/>
    <p:sldId id="354" r:id="rId89"/>
    <p:sldId id="352" r:id="rId90"/>
    <p:sldId id="298" r:id="rId91"/>
    <p:sldId id="271" r:id="rId92"/>
    <p:sldId id="272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97613A0-4894-436B-8E0E-129A4C31297F}" type="datetimeFigureOut">
              <a:rPr lang="ar-IQ" smtClean="0"/>
              <a:pPr/>
              <a:t>14/06/1441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F43EC6-4009-4CA8-8B8A-E04F67256E26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3EC6-4009-4CA8-8B8A-E04F67256E26}" type="slidenum">
              <a:rPr lang="ar-IQ" smtClean="0"/>
              <a:pPr/>
              <a:t>42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SAMSUNG\Desktop\ovarian-stimulation-protocols-1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3490" name="Picture 2" descr="C:\Users\SAMSUNG\Desktop\protocolsovulation-induction-sharing-personal-experience-dr-sharda-jain-dr-jyoti-agarwal-dr-jyoti-bhaskar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Fetal life </a:t>
            </a:r>
            <a:r>
              <a:rPr lang="en-US" sz="2000" b="1" dirty="0" smtClean="0"/>
              <a:t>---- 7 million </a:t>
            </a:r>
            <a:r>
              <a:rPr lang="en-US" sz="2000" b="1" dirty="0" err="1" smtClean="0"/>
              <a:t>oocytes</a:t>
            </a:r>
            <a:endParaRPr lang="en-US" sz="2000" b="1" dirty="0" smtClean="0"/>
          </a:p>
          <a:p>
            <a:r>
              <a:rPr lang="en-US" sz="2000" b="1" dirty="0" smtClean="0">
                <a:solidFill>
                  <a:srgbClr val="7030A0"/>
                </a:solidFill>
              </a:rPr>
              <a:t>At birth ----- </a:t>
            </a:r>
            <a:r>
              <a:rPr lang="en-US" sz="2000" b="1" dirty="0" smtClean="0"/>
              <a:t>1 million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At puberty </a:t>
            </a:r>
            <a:r>
              <a:rPr lang="en-US" sz="2000" b="1" dirty="0" smtClean="0"/>
              <a:t>----- 400,000 </a:t>
            </a:r>
          </a:p>
          <a:p>
            <a:r>
              <a:rPr lang="en-US" sz="2000" b="1" dirty="0" smtClean="0"/>
              <a:t>475 will ovulate during the reproduction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10 WEEKS </a:t>
            </a:r>
            <a:r>
              <a:rPr lang="en-US" sz="2000" b="1" dirty="0" smtClean="0"/>
              <a:t>--- 300 follicles are recruited for growth to </a:t>
            </a:r>
            <a:r>
              <a:rPr lang="en-US" sz="2000" b="1" dirty="0" err="1" smtClean="0"/>
              <a:t>preantral</a:t>
            </a:r>
            <a:r>
              <a:rPr lang="en-US" sz="2000" b="1" dirty="0" smtClean="0"/>
              <a:t> stage( primordial follicles) independent of FSH to developed into </a:t>
            </a:r>
            <a:r>
              <a:rPr lang="en-US" sz="2000" b="1" dirty="0" err="1" smtClean="0"/>
              <a:t>antral</a:t>
            </a:r>
            <a:r>
              <a:rPr lang="en-US" sz="2000" b="1" dirty="0" smtClean="0"/>
              <a:t> follicles ---- from it 100 then start to grow under effect of FSH / monthly </a:t>
            </a:r>
          </a:p>
          <a:p>
            <a:r>
              <a:rPr lang="en-US" sz="2000" b="1" dirty="0" smtClean="0"/>
              <a:t> Form 100  90% degenerate and  few will selected for growth --- 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RESCUE OF FOLLICULAR COHORT:-  </a:t>
            </a:r>
            <a:r>
              <a:rPr lang="en-US" sz="2000" b="1" dirty="0" smtClean="0"/>
              <a:t>GNRH pulses ---- </a:t>
            </a:r>
            <a:r>
              <a:rPr lang="en-US" sz="2000" b="1" dirty="0" err="1" smtClean="0"/>
              <a:t>Gonadotropin</a:t>
            </a:r>
            <a:r>
              <a:rPr lang="en-US" sz="2000" b="1" dirty="0" smtClean="0"/>
              <a:t> release which started from late </a:t>
            </a:r>
            <a:r>
              <a:rPr lang="en-US" sz="2000" b="1" dirty="0" err="1" smtClean="0"/>
              <a:t>luteal</a:t>
            </a:r>
            <a:r>
              <a:rPr lang="en-US" sz="2000" b="1" dirty="0" smtClean="0"/>
              <a:t> phase should be above the threshold line ---- FSH receptor ( higher FSH more follicles rescue )  </a:t>
            </a:r>
            <a:r>
              <a:rPr lang="en-US" sz="2000" b="1" dirty="0" smtClean="0">
                <a:solidFill>
                  <a:srgbClr val="FF0000"/>
                </a:solidFill>
              </a:rPr>
              <a:t>FSH window </a:t>
            </a:r>
            <a:r>
              <a:rPr lang="en-US" sz="2000" b="1" dirty="0" smtClean="0"/>
              <a:t>at early follicular phase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Follicular Selection:-,</a:t>
            </a:r>
            <a:r>
              <a:rPr lang="en-US" sz="2000" b="1" dirty="0" smtClean="0"/>
              <a:t>FSH reach to all follicles but some will grow , developed and ovulate depend on </a:t>
            </a:r>
            <a:r>
              <a:rPr lang="en-US" sz="2000" b="1" dirty="0" err="1" smtClean="0"/>
              <a:t>intrafollicular</a:t>
            </a:r>
            <a:r>
              <a:rPr lang="en-US" sz="2000" b="1" dirty="0" smtClean="0"/>
              <a:t>  regulated  mechanism like IGF-1  , </a:t>
            </a:r>
            <a:r>
              <a:rPr lang="en-US" sz="2000" b="1" dirty="0" err="1" smtClean="0"/>
              <a:t>activin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Rescue of follicle achieved by reducing </a:t>
            </a:r>
            <a:r>
              <a:rPr lang="en-US" sz="2000" b="1" dirty="0" err="1" smtClean="0"/>
              <a:t>androgenicity</a:t>
            </a:r>
            <a:r>
              <a:rPr lang="en-US" sz="2000" b="1" dirty="0" smtClean="0"/>
              <a:t> and  high sensitive to estrogen </a:t>
            </a: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Adminstration</a:t>
            </a:r>
            <a:r>
              <a:rPr lang="en-US" sz="2000" b="1" dirty="0" smtClean="0">
                <a:solidFill>
                  <a:srgbClr val="FF0000"/>
                </a:solidFill>
              </a:rPr>
              <a:t> of </a:t>
            </a:r>
            <a:r>
              <a:rPr lang="en-US" sz="2000" b="1" dirty="0" err="1" smtClean="0">
                <a:solidFill>
                  <a:srgbClr val="FF0000"/>
                </a:solidFill>
              </a:rPr>
              <a:t>gonadotropin</a:t>
            </a:r>
            <a:r>
              <a:rPr lang="en-US" sz="2000" b="1" dirty="0" smtClean="0">
                <a:solidFill>
                  <a:srgbClr val="FF0000"/>
                </a:solidFill>
              </a:rPr>
              <a:t> injection with high LH may increase </a:t>
            </a:r>
            <a:r>
              <a:rPr lang="en-US" sz="2000" b="1" dirty="0" err="1" smtClean="0">
                <a:solidFill>
                  <a:srgbClr val="FF0000"/>
                </a:solidFill>
              </a:rPr>
              <a:t>intrafollicular</a:t>
            </a:r>
            <a:r>
              <a:rPr lang="en-US" sz="2000" b="1" dirty="0" smtClean="0">
                <a:solidFill>
                  <a:srgbClr val="FF0000"/>
                </a:solidFill>
              </a:rPr>
              <a:t> androgen --- induce </a:t>
            </a:r>
            <a:r>
              <a:rPr lang="en-US" sz="2000" b="1" dirty="0" err="1" smtClean="0">
                <a:solidFill>
                  <a:srgbClr val="FF0000"/>
                </a:solidFill>
              </a:rPr>
              <a:t>atresia</a:t>
            </a:r>
            <a:r>
              <a:rPr lang="en-US" sz="2000" b="1" dirty="0" smtClean="0">
                <a:solidFill>
                  <a:srgbClr val="FF0000"/>
                </a:solidFill>
              </a:rPr>
              <a:t> instead of </a:t>
            </a:r>
            <a:r>
              <a:rPr lang="en-US" sz="2000" b="1" dirty="0" err="1" smtClean="0">
                <a:solidFill>
                  <a:srgbClr val="FF0000"/>
                </a:solidFill>
              </a:rPr>
              <a:t>stimutation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endParaRPr lang="ar-IQ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482" name="Picture 2" descr="C:\Users\SAMSUNG\Desktop\induction-of-ovulation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 descr="C:\Users\SAMSUNG\Desktop\is-there-a-best-stimulation-protocol-in-oiiui-cycles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2530" name="Picture 2" descr="C:\Users\SAMSUNG\Desktop\ovulation-induction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9458" name="Picture 2" descr="C:\Users\SAMSUNG\Desktop\ovulation-induction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7410" name="Picture 2" descr="C:\Users\SAMSUNG\Desktop\ovulation-induction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77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8434" name="Picture 2" descr="C:\Users\SAMSUNG\Desktop\ovulation-induction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 descr="C:\Users\SAMSUNG\Desktop\is-there-a-best-stimulation-protocol-in-oiiui-cycles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3554" name="Picture 2" descr="C:\Users\SAMSUNG\Desktop\induction-of-ovulation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839200" cy="815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362" name="Picture 2" descr="C:\Users\SAMSUNG\Desktop\ovulation-induction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2530" name="Picture 2" descr="C:\Users\SAMSUNG\Desktop\induction-of-ovulation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8370" name="Picture 2" descr="C:\Users\SAMSUNG\Desktop\protocolsovulation-induction-sharing-personal-experience-dr-sharda-jain-dr-jyoti-agarwal-dr-jyoti-bhaskar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86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3554" name="Picture 2" descr="C:\Users\SAMSUNG\Desktop\ovulation-induction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4578" name="Picture 2" descr="C:\Users\SAMSUNG\Desktop\ovulation-induction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63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C:\Users\SAMSUNG\Desktop\induction-of-ovulation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5602" name="Picture 2" descr="C:\Users\SAMSUNG\Desktop\ovulation-induction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43559" cy="7192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6626" name="Picture 2" descr="C:\Users\SAMSUNG\Desktop\ovulation-induction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-685800"/>
            <a:ext cx="9906000" cy="754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7650" name="Picture 2" descr="C:\Users\SAMSUNG\Desktop\ovulation-induction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69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C:\Users\SAMSUNG\Desktop\ovarian-stimulation-protocols-4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 descr="C:\Users\SAMSUNG\Desktop\is-there-a-best-stimulation-protocol-in-oiiui-cycles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 descr="C:\Users\SAMSUNG\Desktop\induction-of-ovulation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8674" name="Picture 2" descr="C:\Users\SAMSUNG\Desktop\ovulation-induction-2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9698" name="Picture 2" descr="C:\Users\SAMSUNG\Desktop\ovulation-induction-2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 descr="C:\Users\SAMSUNG\Desktop\induction-of-ovulation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3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 descr="C:\Users\SAMSUNG\Desktop\induction-of-ovulation-2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533400"/>
            <a:ext cx="9753600" cy="739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22" name="Picture 2" descr="C:\Users\SAMSUNG\Desktop\ovulation-induction-3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9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1746" name="Picture 2" descr="C:\Users\SAMSUNG\Desktop\ovulation-induction-3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 descr="C:\Users\SAMSUNG\Desktop\ovarian-stimulation-protocols-5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SAMSUNG\Desktop\ovarian-stimulation-protocols-8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C:\Users\SAMSUNG\Desktop\ovarian-stimulation-protocols-9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 descr="C:\Users\SAMSUNG\Desktop\induction-of-ovulation-2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1506" name="Picture 2" descr="C:\Users\SAMSUNG\Desktop\ovulation-induction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2770" name="Picture 2" descr="C:\Users\SAMSUNG\Desktop\ovulation-induction-3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9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3794" name="Picture 2" descr="C:\Users\SAMSUNG\Desktop\ovulation-induction-3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4818" name="Picture 2" descr="C:\Users\SAMSUNG\Desktop\ovulation-induction-40-6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9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 descr="C:\Users\SAMSUNG\Desktop\ovarian-stimulation-protocols-10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5842" name="Picture 2" descr="C:\Users\SAMSUNG\Desktop\ovulation-induction-41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SAMSUNG\Desktop\induction-of-ovulation-41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 descr="C:\Users\SAMSUNG\Desktop\induction-of-ovulation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6866" name="Picture 2" descr="C:\Users\SAMSUNG\Desktop\ovulation-induction-4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39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02" name="Picture 2" descr="C:\Users\SAMSUNG\Desktop\ovulation-induction-6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 descr="C:\Users\SAMSUNG\Desktop\induction-of-ovulation-2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SAMSUNG\Desktop\induction-of-ovulation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6800" y="-685800"/>
            <a:ext cx="108204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7890" name="Picture 2" descr="C:\Users\SAMSUNG\Desktop\ovulation-induction-4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9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9938" name="Picture 2" descr="C:\Users\SAMSUNG\Desktop\ovulation-induction-4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7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62" name="Picture 2" descr="C:\Users\SAMSUNG\Desktop\ovulation-induction-4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 descr="C:\Users\SAMSUNG\Desktop\induction-of-ovulation-31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3010" name="Picture 2" descr="C:\Users\SAMSUNG\Desktop\ovulation-induction-5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8914" name="Picture 2" descr="C:\Users\SAMSUNG\Desktop\ovulation-induction-4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42" name="Picture 2" descr="C:\Users\SAMSUNG\Desktop\ovulation-induction-7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4034" name="Picture 2" descr="C:\Users\SAMSUNG\Desktop\ovulation-induction-5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5058" name="Picture 2" descr="C:\Users\SAMSUNG\Desktop\ovulation-induction-5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6082" name="Picture 2" descr="C:\Users\SAMSUNG\Desktop\ovulation-induction-5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482" name="Picture 2" descr="C:\Users\SAMSUNG\Desktop\ovulation-induction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86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7106" name="Picture 2" descr="C:\Users\SAMSUNG\Desktop\ovulation-induction-5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8130" name="Picture 2" descr="C:\Users\SAMSUNG\Desktop\ovulation-induction-5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84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9154" name="Picture 2" descr="C:\Users\SAMSUNG\Desktop\ovulation-induction-5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 descr="C:\Users\SAMSUNG\Desktop\is-there-a-best-stimulation-protocol-in-oiiui-cycles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8434" name="Picture 2" descr="C:\Users\SAMSUNG\Desktop\induction-of-ovulation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9394" name="Picture 2" descr="C:\Users\SAMSUNG\Desktop\protocolsovulation-induction-sharing-personal-experience-dr-sharda-jain-dr-jyoti-agarwal-dr-jyoti-bhaskar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0418" name="Picture 2" descr="C:\Users\SAMSUNG\Desktop\protocolsovulation-induction-sharing-personal-experience-dr-sharda-jain-dr-jyoti-agarwal-dr-jyoti-bhaskar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 descr="C:\Users\SAMSUNG\Desktop\is-there-a-best-stimulation-protocol-in-oiiui-cycles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SAMSUNG\Desktop\ovarian-stimulation-protocols-11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9458" name="Picture 2" descr="C:\Users\SAMSUNG\Desktop\induction-of-ovulation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982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1506" name="Picture 2" descr="C:\Users\SAMSUNG\Desktop\induction-of-ovulation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3250" name="Picture 2" descr="C:\Users\SAMSUNG\Desktop\ovulation-induction-6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4274" name="Picture 2" descr="C:\Users\SAMSUNG\Desktop\ovulation-induction-6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5298" name="Picture 2" descr="C:\Users\SAMSUNG\Desktop\ovulation-induction-6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84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6322" name="Picture 2" descr="C:\Users\SAMSUNG\Desktop\ovulation-induction-6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7346" name="Picture 2" descr="C:\Users\SAMSUNG\Desktop\ovulation-induction-6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84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0178" name="Picture 2" descr="C:\Users\SAMSUNG\Desktop\ovulation-induction-5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 descr="C:\Users\SAMSUNG\Desktop\is-there-a-best-stimulation-protocol-in-oiiui-cycles-3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 descr="C:\Users\SAMSUNG\Desktop\is-there-a-best-stimulation-protocol-in-oiiui-cycles-3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8" name="Picture 2" descr="C:\Users\SAMSUNG\Desktop\induction-of-ovulation-3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228600"/>
            <a:ext cx="96012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362" name="Picture 2" descr="C:\Users\SAMSUNG\Desktop\induction-of-ovulation-3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-152400"/>
            <a:ext cx="10363200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Follicular dominance  </a:t>
            </a:r>
            <a:r>
              <a:rPr lang="en-US" sz="2400" b="1" dirty="0" smtClean="0"/>
              <a:t>--- selection some follicles grows  increase sensitivity to FSH and </a:t>
            </a:r>
            <a:r>
              <a:rPr lang="en-US" sz="2400" b="1" dirty="0" err="1" smtClean="0"/>
              <a:t>inhibin</a:t>
            </a:r>
            <a:r>
              <a:rPr lang="en-US" sz="2400" b="1" dirty="0" smtClean="0"/>
              <a:t> and estrogen </a:t>
            </a:r>
          </a:p>
          <a:p>
            <a:r>
              <a:rPr lang="en-US" sz="2400" b="1" dirty="0" err="1" smtClean="0"/>
              <a:t>Admintration</a:t>
            </a:r>
            <a:r>
              <a:rPr lang="en-US" sz="2400" b="1" dirty="0" smtClean="0"/>
              <a:t> of FSH at dose increase serum level  higher than threshold  will grow more follicles  may lead </a:t>
            </a:r>
            <a:r>
              <a:rPr lang="en-US" sz="2400" b="1" dirty="0" err="1" smtClean="0"/>
              <a:t>hyperstimulation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Low dose step up protocol  decease occurrence of </a:t>
            </a:r>
            <a:r>
              <a:rPr lang="en-US" sz="2400" b="1" dirty="0" err="1" smtClean="0"/>
              <a:t>hyperstimulation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Fate of </a:t>
            </a:r>
            <a:r>
              <a:rPr lang="en-US" sz="2400" b="1" dirty="0" err="1" smtClean="0"/>
              <a:t>oocyte</a:t>
            </a:r>
            <a:r>
              <a:rPr lang="en-US" sz="2400" b="1" dirty="0" smtClean="0"/>
              <a:t> in the dominant follicle</a:t>
            </a:r>
          </a:p>
          <a:p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meiotic process arrested in prophase due to </a:t>
            </a:r>
            <a:r>
              <a:rPr lang="en-US" sz="2400" b="1" dirty="0" err="1" smtClean="0"/>
              <a:t>miosis</a:t>
            </a:r>
            <a:r>
              <a:rPr lang="en-US" sz="2400" b="1" dirty="0" smtClean="0"/>
              <a:t> inhibiting system( occur in cumulus </a:t>
            </a:r>
            <a:r>
              <a:rPr lang="en-US" sz="2400" b="1" dirty="0" err="1" smtClean="0"/>
              <a:t>oophorus</a:t>
            </a:r>
            <a:r>
              <a:rPr lang="en-US" sz="2400" b="1" dirty="0" smtClean="0"/>
              <a:t> and peripheral </a:t>
            </a:r>
            <a:r>
              <a:rPr lang="en-US" sz="2400" b="1" dirty="0" err="1" smtClean="0"/>
              <a:t>granulosa</a:t>
            </a:r>
            <a:r>
              <a:rPr lang="en-US" sz="2400" b="1" dirty="0" smtClean="0"/>
              <a:t> cells)– it removed by </a:t>
            </a:r>
            <a:r>
              <a:rPr lang="en-US" sz="2400" b="1" dirty="0" err="1" smtClean="0"/>
              <a:t>preovulatory</a:t>
            </a:r>
            <a:r>
              <a:rPr lang="en-US" sz="2400" b="1" dirty="0" smtClean="0"/>
              <a:t> rising LH</a:t>
            </a:r>
          </a:p>
          <a:p>
            <a:r>
              <a:rPr lang="en-US" sz="2400" b="1" dirty="0" smtClean="0"/>
              <a:t>Premature activation  due to high level of LH lead to abnormal </a:t>
            </a:r>
            <a:r>
              <a:rPr lang="en-US" sz="2400" b="1" dirty="0" err="1" smtClean="0"/>
              <a:t>karyotyping</a:t>
            </a:r>
            <a:r>
              <a:rPr lang="en-US" sz="2400" b="1" dirty="0" smtClean="0"/>
              <a:t> and fetal death or </a:t>
            </a:r>
            <a:r>
              <a:rPr lang="en-US" sz="2400" b="1" dirty="0" err="1" smtClean="0"/>
              <a:t>uncapable</a:t>
            </a:r>
            <a:r>
              <a:rPr lang="en-US" sz="2400" b="1" dirty="0" smtClean="0"/>
              <a:t> to fertilized</a:t>
            </a:r>
          </a:p>
          <a:p>
            <a:r>
              <a:rPr lang="en-US" sz="2400" dirty="0" smtClean="0"/>
              <a:t>  </a:t>
            </a:r>
            <a:endParaRPr lang="ar-IQ" sz="24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2466" name="Picture 2" descr="C:\Users\SAMSUNG\Desktop\ovulation-induction-7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92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4514" name="Picture 2" descr="C:\Users\SAMSUNG\Desktop\ovulation-induction-60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841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386" name="Picture 2" descr="C:\Users\SAMSUNG\Desktop\induction-of-ovulation-3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677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5538" name="Picture 2" descr="C:\Users\SAMSUNG\Desktop\ovulation-induction-6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9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SAMSUNG\Desktop\protocolsovulation-induction-sharing-personal-experience-dr-sharda-jain-dr-jyoti-agarwal-dr-jyoti-bhaskar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GNRh</a:t>
            </a:r>
            <a:r>
              <a:rPr lang="en-US" dirty="0" smtClean="0"/>
              <a:t> agonist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cs typeface="+mj-cs"/>
              </a:rPr>
              <a:t>1- induction of ovulation or insemination(limited)expensive</a:t>
            </a:r>
          </a:p>
          <a:p>
            <a:r>
              <a:rPr lang="en-US" sz="2400" b="1" dirty="0" smtClean="0">
                <a:cs typeface="+mj-cs"/>
              </a:rPr>
              <a:t>2- </a:t>
            </a:r>
            <a:r>
              <a:rPr lang="en-US" sz="2400" b="1" dirty="0" err="1" smtClean="0">
                <a:cs typeface="+mj-cs"/>
              </a:rPr>
              <a:t>superovulation</a:t>
            </a:r>
            <a:r>
              <a:rPr lang="en-US" sz="2400" b="1" dirty="0" smtClean="0">
                <a:cs typeface="+mj-cs"/>
              </a:rPr>
              <a:t> or HRT( prevent </a:t>
            </a:r>
            <a:r>
              <a:rPr lang="en-US" sz="2400" b="1" dirty="0" err="1" smtClean="0">
                <a:cs typeface="+mj-cs"/>
              </a:rPr>
              <a:t>spontanuse</a:t>
            </a:r>
            <a:r>
              <a:rPr lang="en-US" sz="2400" b="1" dirty="0" smtClean="0">
                <a:cs typeface="+mj-cs"/>
              </a:rPr>
              <a:t> ovulation  and cycle cancellation, and better timing  </a:t>
            </a:r>
            <a:r>
              <a:rPr lang="en-US" sz="2400" b="1" dirty="0" err="1" smtClean="0">
                <a:cs typeface="+mj-cs"/>
              </a:rPr>
              <a:t>oocyle</a:t>
            </a:r>
            <a:r>
              <a:rPr lang="en-US" sz="2400" b="1" dirty="0" smtClean="0">
                <a:cs typeface="+mj-cs"/>
              </a:rPr>
              <a:t> collection</a:t>
            </a:r>
          </a:p>
          <a:p>
            <a:r>
              <a:rPr lang="en-US" sz="2400" b="1" dirty="0" smtClean="0">
                <a:cs typeface="+mj-cs"/>
              </a:rPr>
              <a:t>3- to prevent OHSS </a:t>
            </a:r>
          </a:p>
          <a:p>
            <a:r>
              <a:rPr lang="en-US" sz="2400" b="1" dirty="0" smtClean="0">
                <a:cs typeface="+mj-cs"/>
              </a:rPr>
              <a:t>4- type 1 </a:t>
            </a:r>
            <a:r>
              <a:rPr lang="en-US" sz="2400" b="1" dirty="0" err="1" smtClean="0">
                <a:cs typeface="+mj-cs"/>
              </a:rPr>
              <a:t>anovulation</a:t>
            </a:r>
            <a:endParaRPr lang="ar-IQ" sz="2400" b="1" dirty="0">
              <a:cs typeface="+mj-cs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SAMSUNG\Desktop\induction-of-ovulation-3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 descr="C:\Users\SAMSUNG\Desktop\protocolsovulation-induction-sharing-personal-experience-dr-sharda-jain-dr-jyoti-agarwal-dr-jyoti-bhaskar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C:\Users\SAMSUNG\Desktop\induction-of-ovulation-40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 descr="C:\Users\SAMSUNG\Desktop\protocolsovulation-induction-sharing-personal-experience-dr-sharda-jain-dr-jyoti-agarwal-dr-jyoti-bhaskar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8" name="Picture 2" descr="C:\Users\SAMSUNG\Desktop\ovulation-induction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SAMSUNG\Desktop\protocolsovulation-induction-sharing-personal-experience-dr-sharda-jain-dr-jyoti-agarwal-dr-jyoti-bhaskar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SAMSUNG\Desktop\induction-of-ovulation-4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72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 descr="C:\Users\SAMSUNG\Desktop\protocolsovulation-induction-sharing-personal-experience-dr-sharda-jain-dr-jyoti-agarwal-dr-jyoti-bhaskar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294</Words>
  <Application>Microsoft Office PowerPoint</Application>
  <PresentationFormat>On-screen Show (4:3)</PresentationFormat>
  <Paragraphs>23</Paragraphs>
  <Slides>92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GNRh agonist</vt:lpstr>
      <vt:lpstr>Slide 86</vt:lpstr>
      <vt:lpstr>Slide 87</vt:lpstr>
      <vt:lpstr>Slide 88</vt:lpstr>
      <vt:lpstr>Slide 89</vt:lpstr>
      <vt:lpstr>Slide 90</vt:lpstr>
      <vt:lpstr>Slide 91</vt:lpstr>
      <vt:lpstr>Slide 92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SAMSUNG</cp:lastModifiedBy>
  <cp:revision>164</cp:revision>
  <dcterms:created xsi:type="dcterms:W3CDTF">2006-08-16T00:00:00Z</dcterms:created>
  <dcterms:modified xsi:type="dcterms:W3CDTF">2020-02-08T11:16:06Z</dcterms:modified>
</cp:coreProperties>
</file>